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9"/>
  </p:notes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69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73380" autoAdjust="0"/>
  </p:normalViewPr>
  <p:slideViewPr>
    <p:cSldViewPr>
      <p:cViewPr varScale="1">
        <p:scale>
          <a:sx n="68" d="100"/>
          <a:sy n="68" d="100"/>
        </p:scale>
        <p:origin x="-175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media/image1.jpeg>
</file>

<file path=ppt/media/image10.jpeg>
</file>

<file path=ppt/media/image11.jpeg>
</file>

<file path=ppt/media/image12.jpeg>
</file>

<file path=ppt/media/image13.wm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A6C4AB-D011-419D-8A19-29539E329518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7A6E7-CF21-4387-9549-17B172C5B1F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smtClean="0"/>
              <a:t>RTSP</a:t>
            </a:r>
            <a:r>
              <a:rPr lang="zh-CN" altLang="en-US" b="1" dirty="0" smtClean="0"/>
              <a:t>状态码：</a:t>
            </a:r>
            <a:endParaRPr lang="en-US" altLang="zh-CN" b="1" dirty="0" smtClean="0"/>
          </a:p>
          <a:p>
            <a:r>
              <a:rPr lang="en-US" dirty="0" smtClean="0"/>
              <a:t>Status-Code = "100" ; Continue</a:t>
            </a:r>
            <a:br>
              <a:rPr lang="en-US" dirty="0" smtClean="0"/>
            </a:br>
            <a:r>
              <a:rPr lang="en-US" dirty="0" smtClean="0"/>
              <a:t>| "200" ; OK</a:t>
            </a:r>
            <a:br>
              <a:rPr lang="en-US" dirty="0" smtClean="0"/>
            </a:br>
            <a:r>
              <a:rPr lang="en-US" dirty="0" smtClean="0"/>
              <a:t>| "201" ; Created</a:t>
            </a:r>
            <a:br>
              <a:rPr lang="en-US" dirty="0" smtClean="0"/>
            </a:br>
            <a:r>
              <a:rPr lang="en-US" dirty="0" smtClean="0"/>
              <a:t>| "250" ; Low on Storage Space</a:t>
            </a:r>
            <a:br>
              <a:rPr lang="en-US" dirty="0" smtClean="0"/>
            </a:br>
            <a:r>
              <a:rPr lang="en-US" dirty="0" smtClean="0"/>
              <a:t>| "300" ; Multiple Choices</a:t>
            </a:r>
            <a:br>
              <a:rPr lang="en-US" dirty="0" smtClean="0"/>
            </a:br>
            <a:r>
              <a:rPr lang="en-US" dirty="0" smtClean="0"/>
              <a:t>| "301" ; Moved Permanently</a:t>
            </a:r>
            <a:br>
              <a:rPr lang="en-US" dirty="0" smtClean="0"/>
            </a:br>
            <a:r>
              <a:rPr lang="en-US" dirty="0" smtClean="0"/>
              <a:t>| "302" ; Moved Temporarily</a:t>
            </a:r>
            <a:br>
              <a:rPr lang="en-US" dirty="0" smtClean="0"/>
            </a:br>
            <a:r>
              <a:rPr lang="en-US" dirty="0" smtClean="0"/>
              <a:t>| "303" ; See Other</a:t>
            </a:r>
            <a:br>
              <a:rPr lang="en-US" dirty="0" smtClean="0"/>
            </a:br>
            <a:r>
              <a:rPr lang="en-US" dirty="0" smtClean="0"/>
              <a:t>| "304" ; Not Modified</a:t>
            </a:r>
            <a:br>
              <a:rPr lang="en-US" dirty="0" smtClean="0"/>
            </a:br>
            <a:r>
              <a:rPr lang="en-US" dirty="0" smtClean="0"/>
              <a:t>| "305" ; Use Proxy</a:t>
            </a:r>
            <a:br>
              <a:rPr lang="en-US" dirty="0" smtClean="0"/>
            </a:br>
            <a:r>
              <a:rPr lang="en-US" dirty="0" smtClean="0"/>
              <a:t>| "400" ; Bad Request</a:t>
            </a:r>
            <a:br>
              <a:rPr lang="en-US" dirty="0" smtClean="0"/>
            </a:br>
            <a:r>
              <a:rPr lang="en-US" dirty="0" smtClean="0"/>
              <a:t>| "401" ; Unauthorized</a:t>
            </a:r>
            <a:br>
              <a:rPr lang="en-US" dirty="0" smtClean="0"/>
            </a:br>
            <a:r>
              <a:rPr lang="en-US" dirty="0" smtClean="0"/>
              <a:t>| "402" ; Payment Required</a:t>
            </a:r>
            <a:br>
              <a:rPr lang="en-US" dirty="0" smtClean="0"/>
            </a:br>
            <a:r>
              <a:rPr lang="en-US" dirty="0" smtClean="0"/>
              <a:t>| "403" ; Forbidden</a:t>
            </a:r>
            <a:br>
              <a:rPr lang="en-US" dirty="0" smtClean="0"/>
            </a:br>
            <a:r>
              <a:rPr lang="en-US" dirty="0" smtClean="0"/>
              <a:t>| "404" ; Not Found</a:t>
            </a:r>
            <a:br>
              <a:rPr lang="en-US" dirty="0" smtClean="0"/>
            </a:br>
            <a:r>
              <a:rPr lang="en-US" dirty="0" smtClean="0"/>
              <a:t>| "405" ; Method Not Allowed</a:t>
            </a:r>
            <a:br>
              <a:rPr lang="en-US" dirty="0" smtClean="0"/>
            </a:br>
            <a:r>
              <a:rPr lang="en-US" dirty="0" smtClean="0"/>
              <a:t>| "406" ; Not Acceptable</a:t>
            </a:r>
            <a:br>
              <a:rPr lang="en-US" dirty="0" smtClean="0"/>
            </a:br>
            <a:r>
              <a:rPr lang="en-US" dirty="0" smtClean="0"/>
              <a:t>| "407" ; Proxy Authentication Required</a:t>
            </a:r>
            <a:br>
              <a:rPr lang="en-US" dirty="0" smtClean="0"/>
            </a:br>
            <a:r>
              <a:rPr lang="en-US" dirty="0" smtClean="0"/>
              <a:t>| "408" ; Request Time-out</a:t>
            </a:r>
            <a:br>
              <a:rPr lang="en-US" dirty="0" smtClean="0"/>
            </a:br>
            <a:r>
              <a:rPr lang="en-US" dirty="0" smtClean="0"/>
              <a:t>| "410" ; Gone</a:t>
            </a:r>
            <a:br>
              <a:rPr lang="en-US" dirty="0" smtClean="0"/>
            </a:br>
            <a:r>
              <a:rPr lang="en-US" dirty="0" smtClean="0"/>
              <a:t>| "411" ; Length Required</a:t>
            </a:r>
            <a:br>
              <a:rPr lang="en-US" dirty="0" smtClean="0"/>
            </a:br>
            <a:r>
              <a:rPr lang="en-US" dirty="0" smtClean="0"/>
              <a:t>| "412" ; Precondition Failed</a:t>
            </a:r>
            <a:br>
              <a:rPr lang="en-US" dirty="0" smtClean="0"/>
            </a:br>
            <a:r>
              <a:rPr lang="en-US" dirty="0" smtClean="0"/>
              <a:t>| "413" ; Request Entity Too Large</a:t>
            </a:r>
            <a:br>
              <a:rPr lang="en-US" dirty="0" smtClean="0"/>
            </a:br>
            <a:r>
              <a:rPr lang="en-US" dirty="0" smtClean="0"/>
              <a:t>| "414" ; Request-URI Too Large</a:t>
            </a:r>
            <a:br>
              <a:rPr lang="en-US" dirty="0" smtClean="0"/>
            </a:br>
            <a:r>
              <a:rPr lang="en-US" dirty="0" smtClean="0"/>
              <a:t>| "415" ; Unsupported Media Type</a:t>
            </a:r>
            <a:br>
              <a:rPr lang="en-US" dirty="0" smtClean="0"/>
            </a:br>
            <a:r>
              <a:rPr lang="en-US" dirty="0" smtClean="0"/>
              <a:t>| "451" ; Parameter Not Understood</a:t>
            </a:r>
            <a:br>
              <a:rPr lang="en-US" dirty="0" smtClean="0"/>
            </a:br>
            <a:r>
              <a:rPr lang="en-US" dirty="0" smtClean="0"/>
              <a:t>| "452" ; Conference Not Found</a:t>
            </a:r>
            <a:br>
              <a:rPr lang="en-US" dirty="0" smtClean="0"/>
            </a:br>
            <a:r>
              <a:rPr lang="en-US" dirty="0" smtClean="0"/>
              <a:t>| "453" ; Not Enough Bandwidth</a:t>
            </a:r>
            <a:br>
              <a:rPr lang="en-US" dirty="0" smtClean="0"/>
            </a:br>
            <a:r>
              <a:rPr lang="en-US" dirty="0" smtClean="0"/>
              <a:t>| "454" ; Session Not Found</a:t>
            </a:r>
            <a:br>
              <a:rPr lang="en-US" dirty="0" smtClean="0"/>
            </a:br>
            <a:r>
              <a:rPr lang="en-US" dirty="0" smtClean="0"/>
              <a:t>| "455" ; Method Not Valid in This State</a:t>
            </a:r>
            <a:br>
              <a:rPr lang="en-US" dirty="0" smtClean="0"/>
            </a:br>
            <a:r>
              <a:rPr lang="en-US" dirty="0" smtClean="0"/>
              <a:t>| "456" ; Header Field Not Valid for Resource</a:t>
            </a:r>
            <a:br>
              <a:rPr lang="en-US" dirty="0" smtClean="0"/>
            </a:br>
            <a:r>
              <a:rPr lang="en-US" dirty="0" smtClean="0"/>
              <a:t>| "457" ; Invalid Range</a:t>
            </a:r>
            <a:br>
              <a:rPr lang="en-US" dirty="0" smtClean="0"/>
            </a:br>
            <a:r>
              <a:rPr lang="en-US" dirty="0" smtClean="0"/>
              <a:t>| "458" ; Parameter Is Read-Only</a:t>
            </a:r>
            <a:br>
              <a:rPr lang="en-US" dirty="0" smtClean="0"/>
            </a:br>
            <a:r>
              <a:rPr lang="en-US" dirty="0" smtClean="0"/>
              <a:t>| "459" ; Aggregate operation not allowed</a:t>
            </a:r>
            <a:br>
              <a:rPr lang="en-US" dirty="0" smtClean="0"/>
            </a:br>
            <a:r>
              <a:rPr lang="en-US" dirty="0" smtClean="0"/>
              <a:t>| "460" ; Only aggregate operation allowed</a:t>
            </a:r>
            <a:br>
              <a:rPr lang="en-US" dirty="0" smtClean="0"/>
            </a:br>
            <a:r>
              <a:rPr lang="en-US" dirty="0" smtClean="0"/>
              <a:t>| "461" ; Unsupported transport</a:t>
            </a:r>
            <a:br>
              <a:rPr lang="en-US" dirty="0" smtClean="0"/>
            </a:br>
            <a:r>
              <a:rPr lang="en-US" dirty="0" smtClean="0"/>
              <a:t>| "462" ; Destination unreachable</a:t>
            </a:r>
            <a:br>
              <a:rPr lang="en-US" dirty="0" smtClean="0"/>
            </a:br>
            <a:r>
              <a:rPr lang="en-US" dirty="0" smtClean="0"/>
              <a:t>| "500" ; Internal Server Error</a:t>
            </a:r>
            <a:br>
              <a:rPr lang="en-US" dirty="0" smtClean="0"/>
            </a:br>
            <a:r>
              <a:rPr lang="en-US" dirty="0" smtClean="0"/>
              <a:t>| "501" ; Not Implemented</a:t>
            </a:r>
            <a:br>
              <a:rPr lang="en-US" dirty="0" smtClean="0"/>
            </a:br>
            <a:r>
              <a:rPr lang="en-US" dirty="0" smtClean="0"/>
              <a:t>| "502" ; Bad Gateway</a:t>
            </a:r>
            <a:br>
              <a:rPr lang="en-US" dirty="0" smtClean="0"/>
            </a:br>
            <a:r>
              <a:rPr lang="en-US" dirty="0" smtClean="0"/>
              <a:t>| "503" ; Service Unavailable</a:t>
            </a:r>
            <a:br>
              <a:rPr lang="en-US" dirty="0" smtClean="0"/>
            </a:br>
            <a:r>
              <a:rPr lang="en-US" dirty="0" smtClean="0"/>
              <a:t>| "504" ; Gateway Time-out</a:t>
            </a:r>
            <a:br>
              <a:rPr lang="en-US" dirty="0" smtClean="0"/>
            </a:br>
            <a:r>
              <a:rPr lang="en-US" dirty="0" smtClean="0"/>
              <a:t>| "505" ; RTSP Version not supported</a:t>
            </a:r>
            <a:br>
              <a:rPr lang="en-US" dirty="0" smtClean="0"/>
            </a:br>
            <a:r>
              <a:rPr lang="en-US" dirty="0" smtClean="0"/>
              <a:t>| "551" ; Option not supported</a:t>
            </a:r>
            <a:br>
              <a:rPr lang="en-US" dirty="0" smtClean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7A6E7-CF21-4387-9549-17B172C5B1FC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7A6E7-CF21-4387-9549-17B172C5B1FC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173157"/>
            <a:ext cx="7772400" cy="1470025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7716" y="2643182"/>
            <a:ext cx="6670366" cy="1752600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143768" y="274639"/>
            <a:ext cx="1543032" cy="5851525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61513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2924181"/>
            <a:ext cx="7772400" cy="1362075"/>
          </a:xfrm>
        </p:spPr>
        <p:txBody>
          <a:bodyPr anchor="t"/>
          <a:lstStyle>
            <a:lvl1pPr algn="l">
              <a:defRPr sz="4400" b="0" cap="all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5800" y="1428747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0382" y="1071546"/>
            <a:ext cx="5111750" cy="50497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679083" y="1071546"/>
            <a:ext cx="3008313" cy="34290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5" y="285728"/>
            <a:ext cx="8230993" cy="696626"/>
          </a:xfrm>
        </p:spPr>
        <p:txBody>
          <a:bodyPr anchor="ctr"/>
          <a:lstStyle>
            <a:lvl1pPr algn="ctr">
              <a:defRPr sz="36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001024" y="642918"/>
            <a:ext cx="785818" cy="4572032"/>
          </a:xfrm>
        </p:spPr>
        <p:txBody>
          <a:bodyPr vert="eaVert" anchor="ctr"/>
          <a:lstStyle>
            <a:lvl1pPr algn="l">
              <a:defRPr sz="24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42922" y="541340"/>
            <a:ext cx="6415094" cy="5459428"/>
          </a:xfrm>
          <a:prstGeom prst="roundRect">
            <a:avLst>
              <a:gd name="adj" fmla="val 4800"/>
            </a:avLst>
          </a:prstGeom>
          <a:solidFill>
            <a:schemeClr val="accent1">
              <a:tint val="20000"/>
            </a:schemeClr>
          </a:solidFill>
          <a:ln w="38100">
            <a:gradFill flip="none" rotWithShape="1">
              <a:gsLst>
                <a:gs pos="0">
                  <a:schemeClr val="accent1">
                    <a:alpha val="50000"/>
                  </a:schemeClr>
                </a:gs>
                <a:gs pos="100000">
                  <a:schemeClr val="accent1">
                    <a:tint val="20000"/>
                  </a:schemeClr>
                </a:gs>
              </a:gsLst>
              <a:lin ang="16200000" scaled="1"/>
              <a:tileRect/>
            </a:gradFill>
          </a:ln>
          <a:effectLst>
            <a:outerShdw blurRad="76200" dist="38100" dir="5400000" sx="100500" sy="100500" algn="tl" rotWithShape="0">
              <a:srgbClr val="000000">
                <a:alpha val="50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zh-CN" altLang="en-US" smtClean="0"/>
              <a:t>单击图标添加图片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072330" y="1000108"/>
            <a:ext cx="914368" cy="4214842"/>
          </a:xfrm>
        </p:spPr>
        <p:txBody>
          <a:bodyPr vert="eaVert" anchor="ctr"/>
          <a:lstStyle>
            <a:lvl1pPr marL="0" indent="0" algn="ctr">
              <a:buNone/>
              <a:defRPr sz="1400"/>
            </a:lvl1pPr>
            <a:lvl2pPr marL="457200" indent="0" algn="ctr">
              <a:buNone/>
              <a:defRPr sz="1200"/>
            </a:lvl2pPr>
            <a:lvl3pPr marL="914400" indent="0" algn="ctr">
              <a:buNone/>
              <a:defRPr sz="1000"/>
            </a:lvl3pPr>
            <a:lvl4pPr marL="1371600" indent="0" algn="ctr">
              <a:buNone/>
              <a:defRPr sz="900"/>
            </a:lvl4pPr>
            <a:lvl5pPr marL="1828800" indent="0" algn="ctr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3">
            <a:duotone>
              <a:schemeClr val="accent1"/>
              <a:srgbClr val="FFFFFF"/>
            </a:duotone>
            <a:lum bright="12000" contrast="40000"/>
          </a:blip>
          <a:stretch>
            <a:fillRect/>
          </a:stretch>
        </p:blipFill>
        <p:spPr>
          <a:xfrm>
            <a:off x="6667809" y="4915143"/>
            <a:ext cx="2476191" cy="19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矩形 9"/>
          <p:cNvSpPr/>
          <p:nvPr/>
        </p:nvSpPr>
        <p:spPr>
          <a:xfrm>
            <a:off x="0" y="0"/>
            <a:ext cx="9144000" cy="714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50000"/>
                  <a:hueMod val="100000"/>
                  <a:satMod val="250000"/>
                  <a:alpha val="0"/>
                </a:schemeClr>
              </a:gs>
              <a:gs pos="75000">
                <a:schemeClr val="accent1">
                  <a:tint val="80000"/>
                  <a:shade val="100000"/>
                  <a:hueMod val="100000"/>
                  <a:satMod val="375000"/>
                  <a:alpha val="20000"/>
                </a:schemeClr>
              </a:gs>
              <a:gs pos="100000">
                <a:schemeClr val="accent1">
                  <a:tint val="50000"/>
                  <a:shade val="100000"/>
                  <a:hueMod val="100000"/>
                  <a:satMod val="500000"/>
                </a:schemeClr>
              </a:gs>
            </a:gsLst>
            <a:lin ang="18900000" scaled="1"/>
            <a:tileRect/>
          </a:gradFill>
          <a:ln w="12700" cap="rnd" cmpd="sng" algn="ctr">
            <a:noFill/>
            <a:prstDash val="soli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40951"/>
            <a:ext cx="4572000" cy="714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50000"/>
                  <a:hueMod val="100000"/>
                  <a:satMod val="250000"/>
                  <a:alpha val="0"/>
                </a:schemeClr>
              </a:gs>
              <a:gs pos="75000">
                <a:schemeClr val="accent1">
                  <a:tint val="80000"/>
                  <a:shade val="100000"/>
                  <a:hueMod val="100000"/>
                  <a:satMod val="375000"/>
                  <a:alpha val="5000"/>
                </a:schemeClr>
              </a:gs>
              <a:gs pos="100000">
                <a:schemeClr val="accent1">
                  <a:tint val="50000"/>
                  <a:shade val="100000"/>
                  <a:hueMod val="100000"/>
                  <a:satMod val="500000"/>
                  <a:alpha val="60000"/>
                </a:schemeClr>
              </a:gs>
            </a:gsLst>
            <a:lin ang="8100000" scaled="1"/>
            <a:tileRect/>
          </a:gradFill>
          <a:ln w="12700" cap="rnd" cmpd="sng" algn="ctr">
            <a:noFill/>
            <a:prstDash val="solid"/>
          </a:ln>
          <a:effectLst>
            <a:glow>
              <a:schemeClr val="accent1">
                <a:tint val="100000"/>
                <a:shade val="100000"/>
                <a:hueMod val="100000"/>
                <a:satMod val="100000"/>
              </a:schemeClr>
            </a:glow>
            <a:softEdge rad="12700"/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4">
            <a:duotone>
              <a:schemeClr val="accent1"/>
              <a:srgbClr val="FFFFFF"/>
            </a:duotone>
            <a:lum bright="35000" contrast="40000"/>
          </a:blip>
          <a:stretch>
            <a:fillRect/>
          </a:stretch>
        </p:blipFill>
        <p:spPr>
          <a:xfrm>
            <a:off x="0" y="6420445"/>
            <a:ext cx="9144000" cy="43755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rtlCol="0" anchor="ctr"/>
          <a:lstStyle>
            <a:lvl1pPr algn="l" eaLnBrk="1" latinLnBrk="0" hangingPunct="1">
              <a:defRPr kumimoji="0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2013/7/3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rtlCol="0" anchor="ctr"/>
          <a:lstStyle>
            <a:lvl1pPr algn="ctr" eaLnBrk="1" latinLnBrk="0" hangingPunct="1">
              <a:defRPr kumimoji="0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50000"/>
        <a:buFont typeface="Wingdings 2"/>
        <a:buChar char="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2"/>
        </a:buClr>
        <a:buSzPct val="50000"/>
        <a:buFont typeface="Wingdings 2"/>
        <a:buChar char="³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3"/>
        </a:buClr>
        <a:buSzPct val="60000"/>
        <a:buFont typeface="Wingdings 2"/>
        <a:buChar char="®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5"/>
        </a:buClr>
        <a:buSzPct val="45000"/>
        <a:buFont typeface="Wingdings 2"/>
        <a:buChar char="¯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6"/>
        </a:buClr>
        <a:buFont typeface="Wingdings 2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baike.baidu.com/view/899.htm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360doc.com/content/12/0531/18/474846_215035301.shtm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iki.dzsc.com/info/6428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28728" y="2928934"/>
            <a:ext cx="6400800" cy="857256"/>
          </a:xfrm>
        </p:spPr>
        <p:txBody>
          <a:bodyPr>
            <a:normAutofit fontScale="92500"/>
          </a:bodyPr>
          <a:lstStyle/>
          <a:p>
            <a:pPr algn="ctr"/>
            <a:r>
              <a:rPr lang="en-US" altLang="zh-CN" sz="4800" dirty="0" smtClean="0">
                <a:latin typeface="+mn-ea"/>
              </a:rPr>
              <a:t>Android </a:t>
            </a:r>
            <a:r>
              <a:rPr lang="zh-CN" altLang="en-US" sz="4800" dirty="0" smtClean="0">
                <a:latin typeface="+mn-ea"/>
              </a:rPr>
              <a:t>流媒体框架初探</a:t>
            </a:r>
            <a:endParaRPr lang="en-US" altLang="zh-CN" sz="4800" dirty="0" smtClean="0">
              <a:latin typeface="+mn-ea"/>
            </a:endParaRPr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14348" y="2500306"/>
            <a:ext cx="15001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 smtClean="0"/>
              <a:t>交</a:t>
            </a:r>
            <a:endParaRPr lang="en-US" altLang="zh-CN" sz="3000" dirty="0" smtClean="0"/>
          </a:p>
          <a:p>
            <a:r>
              <a:rPr lang="zh-CN" altLang="en-US" sz="3000" dirty="0" smtClean="0"/>
              <a:t>互</a:t>
            </a:r>
            <a:endParaRPr lang="en-US" altLang="zh-CN" sz="3000" dirty="0" smtClean="0"/>
          </a:p>
          <a:p>
            <a:r>
              <a:rPr lang="zh-CN" altLang="en-US" sz="3000" dirty="0" smtClean="0"/>
              <a:t>过</a:t>
            </a:r>
            <a:endParaRPr lang="en-US" altLang="zh-CN" sz="3000" dirty="0" smtClean="0"/>
          </a:p>
          <a:p>
            <a:r>
              <a:rPr lang="zh-CN" altLang="en-US" sz="3000" dirty="0" smtClean="0"/>
              <a:t>程</a:t>
            </a:r>
            <a:endParaRPr lang="zh-CN" altLang="en-US" sz="3000" dirty="0"/>
          </a:p>
        </p:txBody>
      </p:sp>
      <p:graphicFrame>
        <p:nvGraphicFramePr>
          <p:cNvPr id="7" name="内容占位符 6"/>
          <p:cNvGraphicFramePr>
            <a:graphicFrameLocks noGrp="1"/>
          </p:cNvGraphicFramePr>
          <p:nvPr>
            <p:ph idx="1"/>
          </p:nvPr>
        </p:nvGraphicFramePr>
        <p:xfrm>
          <a:off x="2285983" y="714356"/>
          <a:ext cx="5715040" cy="5536286"/>
        </p:xfrm>
        <a:graphic>
          <a:graphicData uri="http://schemas.openxmlformats.org/drawingml/2006/table">
            <a:tbl>
              <a:tblPr/>
              <a:tblGrid>
                <a:gridCol w="746153"/>
                <a:gridCol w="491969"/>
                <a:gridCol w="393575"/>
                <a:gridCol w="393575"/>
                <a:gridCol w="3689768"/>
              </a:tblGrid>
              <a:tr h="657664">
                <a:tc>
                  <a:txBody>
                    <a:bodyPr/>
                    <a:lstStyle/>
                    <a:p>
                      <a:pPr algn="l"/>
                      <a:r>
                        <a:rPr lang="en-US" sz="900" dirty="0"/>
                        <a:t>DESCRIBE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C-&gt;S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P,S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/>
                        <a:t>推荐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/>
                        <a:t>检查演示或媒体对象的描述，也允许使用接收头指定用户理解的描述格式。</a:t>
                      </a:r>
                      <a:r>
                        <a:rPr lang="en-US" altLang="zh-CN" sz="900"/>
                        <a:t>DESCRIBE</a:t>
                      </a:r>
                      <a:r>
                        <a:rPr lang="zh-CN" altLang="en-US" sz="900"/>
                        <a:t>的答复</a:t>
                      </a:r>
                      <a:r>
                        <a:rPr lang="en-US" altLang="zh-CN" sz="900"/>
                        <a:t>-</a:t>
                      </a:r>
                      <a:r>
                        <a:rPr lang="zh-CN" altLang="en-US" sz="900"/>
                        <a:t>响应组成媒体</a:t>
                      </a:r>
                      <a:r>
                        <a:rPr lang="en-US" altLang="zh-CN" sz="900"/>
                        <a:t>RTSP</a:t>
                      </a:r>
                      <a:r>
                        <a:rPr lang="zh-CN" altLang="en-US" sz="900"/>
                        <a:t>初始阶段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75724"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ANNOUNCE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C-&gt;S</a:t>
                      </a:r>
                    </a:p>
                    <a:p>
                      <a:pPr algn="l"/>
                      <a:r>
                        <a:rPr lang="en-US" sz="900"/>
                        <a:t>S-&gt;C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P,S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/>
                        <a:t>可选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/>
                        <a:t>当从用户发往服务器时，</a:t>
                      </a:r>
                      <a:r>
                        <a:rPr lang="en-US" altLang="zh-CN" sz="900"/>
                        <a:t>ANNOUNCE</a:t>
                      </a:r>
                      <a:r>
                        <a:rPr lang="zh-CN" altLang="en-US" sz="900"/>
                        <a:t>将请求</a:t>
                      </a:r>
                      <a:r>
                        <a:rPr lang="en-US" altLang="zh-CN" sz="900"/>
                        <a:t>URL</a:t>
                      </a:r>
                      <a:r>
                        <a:rPr lang="zh-CN" altLang="en-US" sz="900"/>
                        <a:t>识别的演示或媒体对象描述发送给服务器；反之，</a:t>
                      </a:r>
                      <a:r>
                        <a:rPr lang="en-US" altLang="zh-CN" sz="900"/>
                        <a:t>ANNOUNCE</a:t>
                      </a:r>
                      <a:r>
                        <a:rPr lang="zh-CN" altLang="en-US" sz="900"/>
                        <a:t>实时更新连接描述。如新媒体流加入演示，整个演示描述再次发送，而不仅仅是附加组件，使组件能被删除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57664">
                <a:tc>
                  <a:txBody>
                    <a:bodyPr/>
                    <a:lstStyle/>
                    <a:p>
                      <a:pPr algn="l"/>
                      <a:r>
                        <a:rPr lang="en-US" sz="900" dirty="0"/>
                        <a:t>GET_PARAMETER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C-&gt;S</a:t>
                      </a:r>
                    </a:p>
                    <a:p>
                      <a:pPr algn="l"/>
                      <a:r>
                        <a:rPr lang="en-US" sz="900"/>
                        <a:t>S-&gt;C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P,S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/>
                        <a:t>可选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dirty="0"/>
                        <a:t>GET_PARAMETER</a:t>
                      </a:r>
                      <a:r>
                        <a:rPr lang="zh-CN" altLang="en-US" sz="900" dirty="0"/>
                        <a:t>请求检查</a:t>
                      </a:r>
                      <a:r>
                        <a:rPr lang="en-US" altLang="zh-CN" sz="900" dirty="0"/>
                        <a:t>RUL</a:t>
                      </a:r>
                      <a:r>
                        <a:rPr lang="zh-CN" altLang="en-US" sz="900" dirty="0"/>
                        <a:t>指定的演示与媒体的参数值。没有实体体时，</a:t>
                      </a:r>
                      <a:r>
                        <a:rPr lang="en-US" altLang="zh-CN" sz="900" dirty="0"/>
                        <a:t>GET_PARAMETER</a:t>
                      </a:r>
                      <a:r>
                        <a:rPr lang="zh-CN" altLang="en-US" sz="900" dirty="0"/>
                        <a:t>也许能用来测试用户与服务器的连通情况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57664"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OPTIONS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/>
                        <a:t>C-&gt;S</a:t>
                      </a:r>
                    </a:p>
                    <a:p>
                      <a:pPr algn="l"/>
                      <a:r>
                        <a:rPr lang="en-US" sz="900" dirty="0"/>
                        <a:t>S-&gt;C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P,S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/>
                        <a:t>要求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dirty="0"/>
                        <a:t>可在任意时刻发出</a:t>
                      </a:r>
                      <a:r>
                        <a:rPr lang="en-US" altLang="zh-CN" sz="900" dirty="0"/>
                        <a:t>OPTIONS</a:t>
                      </a:r>
                      <a:r>
                        <a:rPr lang="zh-CN" altLang="en-US" sz="900" dirty="0"/>
                        <a:t>请求，如用户打算尝试非标准请求，并不影响服务器状态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452815"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PAUSE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C-&gt;S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P,S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/>
                        <a:t>推荐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/>
                        <a:t>PAUSE</a:t>
                      </a:r>
                      <a:r>
                        <a:rPr lang="zh-CN" altLang="en-US" sz="900"/>
                        <a:t>请求引起流发送临时中断。如请求</a:t>
                      </a:r>
                      <a:r>
                        <a:rPr lang="en-US" altLang="zh-CN" sz="900"/>
                        <a:t>URL</a:t>
                      </a:r>
                      <a:r>
                        <a:rPr lang="zh-CN" altLang="en-US" sz="900"/>
                        <a:t>命名一个流，仅回放和记录被停止；如请求</a:t>
                      </a:r>
                      <a:r>
                        <a:rPr lang="en-US" altLang="zh-CN" sz="900"/>
                        <a:t>URL</a:t>
                      </a:r>
                      <a:r>
                        <a:rPr lang="zh-CN" altLang="en-US" sz="900"/>
                        <a:t>命名一个演示或流组，演示或组中所有当前活动的流发送都停止。恢复回放或记录后，必须维持同步。在</a:t>
                      </a:r>
                      <a:r>
                        <a:rPr lang="en-US" altLang="zh-CN" sz="900"/>
                        <a:t>SETUP</a:t>
                      </a:r>
                      <a:r>
                        <a:rPr lang="zh-CN" altLang="en-US" sz="900"/>
                        <a:t>消息中连接头超时参数所指定时段期间被暂停后，尽管服务器可能关闭连接并释放资源，但服务器资源会被预订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134755"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PLAY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C-&gt;S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/>
                        <a:t>P,S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/>
                        <a:t>要求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dirty="0"/>
                        <a:t>PLAY</a:t>
                      </a:r>
                      <a:r>
                        <a:rPr lang="zh-CN" altLang="en-US" sz="900" dirty="0"/>
                        <a:t>告诉服务器以</a:t>
                      </a:r>
                      <a:r>
                        <a:rPr lang="en-US" altLang="zh-CN" sz="900" dirty="0"/>
                        <a:t>SETUP</a:t>
                      </a:r>
                      <a:r>
                        <a:rPr lang="zh-CN" altLang="en-US" sz="900" dirty="0"/>
                        <a:t>指定的机制开始发送数据；直到一些</a:t>
                      </a:r>
                      <a:r>
                        <a:rPr lang="en-US" altLang="zh-CN" sz="900" dirty="0"/>
                        <a:t>SETUP</a:t>
                      </a:r>
                      <a:r>
                        <a:rPr lang="zh-CN" altLang="en-US" sz="900" dirty="0"/>
                        <a:t>请求被成功响应，客户端才可发布</a:t>
                      </a:r>
                      <a:r>
                        <a:rPr lang="en-US" altLang="zh-CN" sz="900" dirty="0"/>
                        <a:t>PLAY</a:t>
                      </a:r>
                      <a:r>
                        <a:rPr lang="zh-CN" altLang="en-US" sz="900" dirty="0"/>
                        <a:t>请求。</a:t>
                      </a:r>
                      <a:r>
                        <a:rPr lang="en-US" altLang="zh-CN" sz="900" dirty="0"/>
                        <a:t>PLAY</a:t>
                      </a:r>
                      <a:r>
                        <a:rPr lang="zh-CN" altLang="en-US" sz="900" dirty="0"/>
                        <a:t>请求将正常播放时间设置在所指定范围的起始处，发送流数据直到范围的结束处。</a:t>
                      </a:r>
                      <a:r>
                        <a:rPr lang="en-US" altLang="zh-CN" sz="900" dirty="0"/>
                        <a:t>PLAY</a:t>
                      </a:r>
                      <a:r>
                        <a:rPr lang="zh-CN" altLang="en-US" sz="900" dirty="0"/>
                        <a:t>请求可排成队列，服务器将</a:t>
                      </a:r>
                      <a:r>
                        <a:rPr lang="en-US" altLang="zh-CN" sz="900" dirty="0"/>
                        <a:t>PLAY</a:t>
                      </a:r>
                      <a:r>
                        <a:rPr lang="zh-CN" altLang="en-US" sz="900" dirty="0"/>
                        <a:t>请求排成队列，顺序执行</a:t>
                      </a:r>
                    </a:p>
                  </a:txBody>
                  <a:tcPr marL="46449" marR="46449" marT="9290" marB="9290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接上</a:t>
            </a:r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357158" y="1428736"/>
          <a:ext cx="8072493" cy="4532331"/>
        </p:xfrm>
        <a:graphic>
          <a:graphicData uri="http://schemas.openxmlformats.org/drawingml/2006/table">
            <a:tbl>
              <a:tblPr/>
              <a:tblGrid>
                <a:gridCol w="1053940"/>
                <a:gridCol w="694907"/>
                <a:gridCol w="555925"/>
                <a:gridCol w="555925"/>
                <a:gridCol w="5211796"/>
              </a:tblGrid>
              <a:tr h="1210836"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 dirty="0"/>
                        <a:t>RECORD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C-&gt;S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P,S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baseline="0"/>
                        <a:t>可选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baseline="0" dirty="0"/>
                        <a:t>该方法根据演示描述初始化媒体数据记录范围，时标反映开始和结束时间；如没有给出时间范围，使用演示描述提供的开始和结束时间。如连接已经启动，立即开始记录，服务器数据请求</a:t>
                      </a:r>
                      <a:r>
                        <a:rPr lang="en-US" altLang="zh-CN" sz="1000" baseline="0" dirty="0"/>
                        <a:t>URL</a:t>
                      </a:r>
                      <a:r>
                        <a:rPr lang="zh-CN" altLang="en-US" sz="1000" baseline="0" dirty="0"/>
                        <a:t>或其他</a:t>
                      </a:r>
                      <a:r>
                        <a:rPr lang="en-US" altLang="zh-CN" sz="1000" baseline="0" dirty="0"/>
                        <a:t>URL</a:t>
                      </a:r>
                      <a:r>
                        <a:rPr lang="zh-CN" altLang="en-US" sz="1000" baseline="0" dirty="0"/>
                        <a:t>决定是否存储记录的数据；如服务器没有使用</a:t>
                      </a:r>
                      <a:r>
                        <a:rPr lang="en-US" altLang="zh-CN" sz="1000" baseline="0" dirty="0"/>
                        <a:t>URL</a:t>
                      </a:r>
                      <a:r>
                        <a:rPr lang="zh-CN" altLang="en-US" sz="1000" baseline="0" dirty="0"/>
                        <a:t>请求，响应应为</a:t>
                      </a:r>
                      <a:r>
                        <a:rPr lang="en-US" altLang="zh-CN" sz="1000" baseline="0" dirty="0"/>
                        <a:t>201</a:t>
                      </a:r>
                      <a:r>
                        <a:rPr lang="zh-CN" altLang="en-US" sz="1000" baseline="0" dirty="0"/>
                        <a:t>（创建），并包含描述请求状态和参考新资源的实体与位置头。支持现场演示记录的媒体服务器必须支持时钟范围格式，</a:t>
                      </a:r>
                      <a:r>
                        <a:rPr lang="en-US" altLang="zh-CN" sz="1000" baseline="0" dirty="0" err="1"/>
                        <a:t>smpte</a:t>
                      </a:r>
                      <a:r>
                        <a:rPr lang="zh-CN" altLang="en-US" sz="1000" baseline="0" dirty="0"/>
                        <a:t>格式没有意义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76022"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REDIRECT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S-&gt;C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P,S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baseline="0"/>
                        <a:t>可选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baseline="0"/>
                        <a:t>重定向请求通知客户端连接到另一服务器地址。它包含强制头地址，指示客户端发布</a:t>
                      </a:r>
                      <a:r>
                        <a:rPr lang="en-US" altLang="zh-CN" sz="1000" baseline="0"/>
                        <a:t>URL</a:t>
                      </a:r>
                      <a:r>
                        <a:rPr lang="zh-CN" altLang="en-US" sz="1000" baseline="0"/>
                        <a:t>请求；也可能包括参数范围，以指明重定向何时生效。若客户端要继续发送或接收</a:t>
                      </a:r>
                      <a:r>
                        <a:rPr lang="en-US" altLang="zh-CN" sz="1000" baseline="0"/>
                        <a:t>URL</a:t>
                      </a:r>
                      <a:r>
                        <a:rPr lang="zh-CN" altLang="en-US" sz="1000" baseline="0"/>
                        <a:t>媒体，客户端必须对当前连接发送</a:t>
                      </a:r>
                      <a:r>
                        <a:rPr lang="en-US" altLang="zh-CN" sz="1000" baseline="0"/>
                        <a:t>TEARDOWN</a:t>
                      </a:r>
                      <a:r>
                        <a:rPr lang="zh-CN" altLang="en-US" sz="1000" baseline="0"/>
                        <a:t>请求，而对指定主执新连接发送</a:t>
                      </a:r>
                      <a:r>
                        <a:rPr lang="en-US" altLang="zh-CN" sz="1000" baseline="0"/>
                        <a:t>SETUP</a:t>
                      </a:r>
                      <a:r>
                        <a:rPr lang="zh-CN" altLang="en-US" sz="1000" baseline="0"/>
                        <a:t>请求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76022"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SETUP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C-&gt;S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S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baseline="0"/>
                        <a:t>要求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baseline="0" dirty="0"/>
                        <a:t>对</a:t>
                      </a:r>
                      <a:r>
                        <a:rPr lang="en-US" altLang="zh-CN" sz="1000" baseline="0" dirty="0"/>
                        <a:t>URL</a:t>
                      </a:r>
                      <a:r>
                        <a:rPr lang="zh-CN" altLang="en-US" sz="1000" baseline="0" dirty="0"/>
                        <a:t>的</a:t>
                      </a:r>
                      <a:r>
                        <a:rPr lang="en-US" altLang="zh-CN" sz="1000" baseline="0" dirty="0"/>
                        <a:t>SETUP</a:t>
                      </a:r>
                      <a:r>
                        <a:rPr lang="zh-CN" altLang="en-US" sz="1000" baseline="0" dirty="0"/>
                        <a:t>请求指定用于流媒体的传输机制。客户端对正播放的流发布一个</a:t>
                      </a:r>
                      <a:r>
                        <a:rPr lang="en-US" altLang="zh-CN" sz="1000" baseline="0" dirty="0"/>
                        <a:t>SETUP</a:t>
                      </a:r>
                      <a:r>
                        <a:rPr lang="zh-CN" altLang="en-US" sz="1000" baseline="0" dirty="0"/>
                        <a:t>请求，以改变服务器允许的传输参数。如不允许这样做，响应错误为</a:t>
                      </a:r>
                      <a:r>
                        <a:rPr lang="en-US" altLang="zh-CN" sz="1000" baseline="0" dirty="0"/>
                        <a:t>"455 Method Not Valid In This State”</a:t>
                      </a:r>
                      <a:r>
                        <a:rPr lang="zh-CN" altLang="en-US" sz="1000" baseline="0" dirty="0"/>
                        <a:t>。为了透过防火墙，客户端必须指明传输参数，即使对这些参数没有影响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210836"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SET_PARAMETER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C-&gt;S</a:t>
                      </a:r>
                    </a:p>
                    <a:p>
                      <a:pPr algn="l"/>
                      <a:r>
                        <a:rPr lang="en-US" sz="1000" baseline="0"/>
                        <a:t>S-&gt;C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P,S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baseline="0"/>
                        <a:t>可选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baseline="0" dirty="0"/>
                        <a:t>这个方法请求设置演示或</a:t>
                      </a:r>
                      <a:r>
                        <a:rPr lang="en-US" altLang="zh-CN" sz="1000" baseline="0" dirty="0"/>
                        <a:t>URL</a:t>
                      </a:r>
                      <a:r>
                        <a:rPr lang="zh-CN" altLang="en-US" sz="1000" baseline="0" dirty="0"/>
                        <a:t>指定流的参数值。请求仅应包含单个参数，允许客户端决定某个特殊请求为何失败。如请求包含多个参数，所有参数可成功设置，服务器必须只对该请求起作用。服务器必须允许参数可重复设置成同一值，但不让改变参数值。注意：媒体流传输参数必须用</a:t>
                      </a:r>
                      <a:r>
                        <a:rPr lang="en-US" altLang="zh-CN" sz="1000" baseline="0" dirty="0"/>
                        <a:t>SETUP</a:t>
                      </a:r>
                      <a:r>
                        <a:rPr lang="zh-CN" altLang="en-US" sz="1000" baseline="0" dirty="0"/>
                        <a:t>命令设置。将设置传输参数限制为</a:t>
                      </a:r>
                      <a:r>
                        <a:rPr lang="en-US" altLang="zh-CN" sz="1000" baseline="0" dirty="0"/>
                        <a:t>SETUP</a:t>
                      </a:r>
                      <a:r>
                        <a:rPr lang="zh-CN" altLang="en-US" sz="1000" baseline="0" dirty="0"/>
                        <a:t>有利于防火墙。将参数划分成规则排列形式，结果有更多有意义的错误指示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58615"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TEARDOWN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C-&gt;S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aseline="0"/>
                        <a:t>P,S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baseline="0"/>
                        <a:t>要求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baseline="0" dirty="0"/>
                        <a:t>TEARDOWN</a:t>
                      </a:r>
                      <a:r>
                        <a:rPr lang="zh-CN" altLang="en-US" sz="1000" baseline="0" dirty="0"/>
                        <a:t>请求停止给定</a:t>
                      </a:r>
                      <a:r>
                        <a:rPr lang="en-US" altLang="zh-CN" sz="1000" baseline="0" dirty="0"/>
                        <a:t>URL</a:t>
                      </a:r>
                      <a:r>
                        <a:rPr lang="zh-CN" altLang="en-US" sz="1000" baseline="0" dirty="0"/>
                        <a:t>流发送，释放相关资源。如</a:t>
                      </a:r>
                      <a:r>
                        <a:rPr lang="en-US" altLang="zh-CN" sz="1000" baseline="0" dirty="0"/>
                        <a:t>URL</a:t>
                      </a:r>
                      <a:r>
                        <a:rPr lang="zh-CN" altLang="en-US" sz="1000" baseline="0" dirty="0"/>
                        <a:t>是此演示</a:t>
                      </a:r>
                      <a:r>
                        <a:rPr lang="en-US" altLang="zh-CN" sz="1000" baseline="0" dirty="0"/>
                        <a:t>URL</a:t>
                      </a:r>
                      <a:r>
                        <a:rPr lang="zh-CN" altLang="en-US" sz="1000" baseline="0" dirty="0"/>
                        <a:t>，任何</a:t>
                      </a:r>
                      <a:r>
                        <a:rPr lang="en-US" altLang="zh-CN" sz="1000" baseline="0" dirty="0"/>
                        <a:t>RTSP</a:t>
                      </a:r>
                      <a:r>
                        <a:rPr lang="zh-CN" altLang="en-US" sz="1000" baseline="0" dirty="0"/>
                        <a:t>连接标识不再有效。除非全部传输参数是连接描述定义的，</a:t>
                      </a:r>
                      <a:r>
                        <a:rPr lang="en-US" altLang="zh-CN" sz="1000" baseline="0" dirty="0"/>
                        <a:t>SETUP</a:t>
                      </a:r>
                      <a:r>
                        <a:rPr lang="zh-CN" altLang="en-US" sz="1000" baseline="0" dirty="0"/>
                        <a:t>请求必须在连接可再次播放前发布</a:t>
                      </a:r>
                    </a:p>
                  </a:txBody>
                  <a:tcPr marL="33844" marR="33844" marT="6769" marB="6769" anchor="ctr">
                    <a:lnL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CD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662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10632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宋体" pitchFamily="2" charset="-122"/>
                <a:cs typeface="Arial" pitchFamily="34" charset="0"/>
              </a:rPr>
              <a:t>注：</a:t>
            </a:r>
            <a:r>
              <a:rPr kumimoji="0" lang="zh-CN" altLang="zh-CN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宋体" pitchFamily="2" charset="-122"/>
                <a:cs typeface="Arial" pitchFamily="34" charset="0"/>
              </a:rPr>
              <a:t>P----</a:t>
            </a:r>
            <a:r>
              <a:rPr kumimoji="0" lang="zh-CN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宋体" pitchFamily="2" charset="-122"/>
                <a:cs typeface="Arial" pitchFamily="34" charset="0"/>
              </a:rPr>
              <a:t>演示，</a:t>
            </a:r>
            <a:r>
              <a:rPr kumimoji="0" lang="zh-CN" altLang="zh-CN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宋体" pitchFamily="2" charset="-122"/>
                <a:cs typeface="Arial" pitchFamily="34" charset="0"/>
              </a:rPr>
              <a:t>S----</a:t>
            </a:r>
            <a:r>
              <a:rPr kumimoji="0" lang="zh-CN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宋体" pitchFamily="2" charset="-122"/>
                <a:cs typeface="Arial" pitchFamily="34" charset="0"/>
              </a:rPr>
              <a:t>流，</a:t>
            </a:r>
            <a:r>
              <a:rPr kumimoji="0" lang="zh-CN" altLang="zh-CN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宋体" pitchFamily="2" charset="-122"/>
                <a:cs typeface="Arial" pitchFamily="34" charset="0"/>
              </a:rPr>
              <a:t>C----</a:t>
            </a:r>
            <a:r>
              <a:rPr kumimoji="0" lang="zh-CN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宋体" pitchFamily="2" charset="-122"/>
                <a:cs typeface="Arial" pitchFamily="34" charset="0"/>
              </a:rPr>
              <a:t>用户端，</a:t>
            </a:r>
            <a:r>
              <a:rPr kumimoji="0" lang="zh-CN" altLang="zh-CN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宋体" pitchFamily="2" charset="-122"/>
                <a:cs typeface="Arial" pitchFamily="34" charset="0"/>
              </a:rPr>
              <a:t>S----</a:t>
            </a:r>
            <a:r>
              <a:rPr kumimoji="0" lang="zh-CN" sz="1000" b="0" i="0" u="none" strike="noStrike" cap="none" normalizeH="0" baseline="0" smtClean="0">
                <a:ln>
                  <a:noFill/>
                </a:ln>
                <a:solidFill>
                  <a:srgbClr val="136EC2"/>
                </a:solidFill>
                <a:effectLst/>
                <a:latin typeface="Arial" pitchFamily="34" charset="0"/>
                <a:ea typeface="宋体" pitchFamily="2" charset="-122"/>
                <a:cs typeface="Arial" pitchFamily="34" charset="0"/>
                <a:hlinkClick r:id="rId2"/>
              </a:rPr>
              <a:t>服务器</a:t>
            </a:r>
            <a:r>
              <a:rPr kumimoji="0" lang="zh-CN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宋体" pitchFamily="2" charset="-122"/>
                <a:cs typeface="Arial" pitchFamily="34" charset="0"/>
              </a:rPr>
              <a:t>端</a:t>
            </a:r>
            <a:endParaRPr kumimoji="0" 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0"/>
            <a:ext cx="8229600" cy="714356"/>
          </a:xfrm>
        </p:spPr>
        <p:txBody>
          <a:bodyPr>
            <a:normAutofit/>
          </a:bodyPr>
          <a:lstStyle/>
          <a:p>
            <a:r>
              <a:rPr lang="zh-CN" altLang="en-US" sz="2000" dirty="0" smtClean="0"/>
              <a:t>使用ＲＴＳＰ与远端服务器交互具体过程</a:t>
            </a:r>
            <a:endParaRPr lang="zh-CN" altLang="en-US" sz="2000" dirty="0"/>
          </a:p>
        </p:txBody>
      </p:sp>
      <p:pic>
        <p:nvPicPr>
          <p:cNvPr id="4" name="内容占位符 3" descr="SequenceDiagram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596" y="571480"/>
            <a:ext cx="7572428" cy="591362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NuPlayer</a:t>
            </a:r>
            <a:r>
              <a:rPr lang="zh-CN" altLang="en-US" dirty="0" smtClean="0"/>
              <a:t>关系图</a:t>
            </a:r>
            <a:endParaRPr lang="zh-CN" altLang="en-US" dirty="0"/>
          </a:p>
        </p:txBody>
      </p:sp>
      <p:pic>
        <p:nvPicPr>
          <p:cNvPr id="4" name="内容占位符 3" descr="Main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6574" y="1357298"/>
            <a:ext cx="8694624" cy="521497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总结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1.NuPlayerDriver</a:t>
            </a:r>
            <a:r>
              <a:rPr lang="zh-CN" altLang="en-US" dirty="0" smtClean="0"/>
              <a:t>是对</a:t>
            </a:r>
            <a:r>
              <a:rPr lang="en-US" dirty="0" err="1" smtClean="0"/>
              <a:t>NuPlayer</a:t>
            </a:r>
            <a:r>
              <a:rPr lang="zh-CN" altLang="en-US" dirty="0" smtClean="0"/>
              <a:t>的</a:t>
            </a:r>
            <a:r>
              <a:rPr lang="zh-CN" altLang="en-US" dirty="0" smtClean="0"/>
              <a:t>封装，前者</a:t>
            </a:r>
            <a:r>
              <a:rPr lang="zh-CN" altLang="en-US" dirty="0" smtClean="0"/>
              <a:t>继承</a:t>
            </a:r>
            <a:r>
              <a:rPr lang="en-US" dirty="0" err="1" smtClean="0"/>
              <a:t>MediaPlayerInterface</a:t>
            </a:r>
            <a:r>
              <a:rPr lang="zh-CN" altLang="en-US" dirty="0" smtClean="0"/>
              <a:t>接口</a:t>
            </a:r>
            <a:r>
              <a:rPr lang="zh-CN" altLang="en-US" dirty="0" smtClean="0"/>
              <a:t>，后者</a:t>
            </a:r>
            <a:r>
              <a:rPr lang="zh-CN" altLang="en-US" dirty="0" smtClean="0"/>
              <a:t>实现播放</a:t>
            </a:r>
            <a:r>
              <a:rPr lang="zh-CN" altLang="en-US" dirty="0" smtClean="0"/>
              <a:t>的功能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 smtClean="0"/>
              <a:t>2. </a:t>
            </a:r>
            <a:r>
              <a:rPr lang="en-US" altLang="zh-CN" dirty="0" err="1" smtClean="0"/>
              <a:t>NuPlayer</a:t>
            </a:r>
            <a:r>
              <a:rPr lang="zh-CN" altLang="en-US" dirty="0" smtClean="0"/>
              <a:t>通过</a:t>
            </a:r>
            <a:r>
              <a:rPr lang="en-US" altLang="zh-CN" dirty="0" err="1" smtClean="0"/>
              <a:t>RTSPSource</a:t>
            </a:r>
            <a:r>
              <a:rPr lang="zh-CN" altLang="en-US" dirty="0" smtClean="0"/>
              <a:t>接口得到数据流的信息和解码数据本身，</a:t>
            </a:r>
            <a:r>
              <a:rPr lang="en-US" altLang="zh-CN" dirty="0" err="1" smtClean="0"/>
              <a:t>RTSPSource</a:t>
            </a:r>
            <a:r>
              <a:rPr lang="zh-CN" altLang="en-US" dirty="0" smtClean="0"/>
              <a:t>的接口 有</a:t>
            </a:r>
            <a:r>
              <a:rPr lang="en-US" altLang="zh-CN" dirty="0" smtClean="0"/>
              <a:t>start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getFormat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getDuration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seekTo</a:t>
            </a:r>
            <a:r>
              <a:rPr lang="zh-CN" altLang="en-US" dirty="0" smtClean="0"/>
              <a:t>、</a:t>
            </a:r>
            <a:r>
              <a:rPr lang="en-US" altLang="zh-CN" dirty="0" err="1" smtClean="0">
                <a:solidFill>
                  <a:srgbClr val="FF0000"/>
                </a:solidFill>
              </a:rPr>
              <a:t>dequeueAccessUnit</a:t>
            </a:r>
            <a:r>
              <a:rPr lang="zh-CN" altLang="en-US" dirty="0" smtClean="0"/>
              <a:t>、</a:t>
            </a:r>
            <a:r>
              <a:rPr lang="en-US" altLang="zh-CN" dirty="0" err="1" smtClean="0">
                <a:solidFill>
                  <a:srgbClr val="FF0000"/>
                </a:solidFill>
              </a:rPr>
              <a:t>feedMoreTSData</a:t>
            </a:r>
            <a:r>
              <a:rPr lang="zh-CN" altLang="en-US" dirty="0" smtClean="0"/>
              <a:t>和</a:t>
            </a:r>
            <a:r>
              <a:rPr lang="en-US" altLang="zh-CN" dirty="0" smtClean="0"/>
              <a:t>stop</a:t>
            </a:r>
            <a:r>
              <a:rPr lang="zh-CN" altLang="en-US" dirty="0" smtClean="0"/>
              <a:t>．</a:t>
            </a:r>
          </a:p>
          <a:p>
            <a:endParaRPr lang="zh-CN" altLang="en-US" dirty="0" smtClean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500042"/>
            <a:ext cx="8472518" cy="5626121"/>
          </a:xfrm>
        </p:spPr>
        <p:txBody>
          <a:bodyPr/>
          <a:lstStyle/>
          <a:p>
            <a:r>
              <a:rPr lang="en-US" altLang="zh-CN" dirty="0" smtClean="0"/>
              <a:t>3</a:t>
            </a:r>
            <a:r>
              <a:rPr lang="en-US" altLang="zh-CN" dirty="0" smtClean="0"/>
              <a:t>.Decoder</a:t>
            </a:r>
            <a:r>
              <a:rPr lang="zh-CN" altLang="en-US" dirty="0" smtClean="0"/>
              <a:t>的核心是</a:t>
            </a:r>
            <a:r>
              <a:rPr lang="en-US" altLang="zh-CN" dirty="0" err="1" smtClean="0"/>
              <a:t>ACodec</a:t>
            </a:r>
            <a:r>
              <a:rPr lang="zh-CN" altLang="en-US" dirty="0" smtClean="0"/>
              <a:t>，后者相当于</a:t>
            </a:r>
            <a:r>
              <a:rPr lang="en-US" altLang="zh-CN" dirty="0" err="1" smtClean="0"/>
              <a:t>stagefright</a:t>
            </a:r>
            <a:r>
              <a:rPr lang="zh-CN" altLang="en-US" dirty="0" smtClean="0"/>
              <a:t>的</a:t>
            </a:r>
            <a:r>
              <a:rPr lang="en-US" altLang="zh-CN" dirty="0" err="1" smtClean="0"/>
              <a:t>OMXCodec</a:t>
            </a:r>
            <a:r>
              <a:rPr lang="zh-CN" altLang="en-US" dirty="0" smtClean="0"/>
              <a:t>，实例化一个</a:t>
            </a:r>
            <a:r>
              <a:rPr lang="en-US" altLang="zh-CN" dirty="0" smtClean="0"/>
              <a:t>OMX</a:t>
            </a:r>
            <a:r>
              <a:rPr lang="zh-CN" altLang="en-US" dirty="0" smtClean="0"/>
              <a:t>的 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，调用</a:t>
            </a:r>
            <a:r>
              <a:rPr lang="en-US" altLang="zh-CN" dirty="0" smtClean="0"/>
              <a:t>OMX</a:t>
            </a:r>
            <a:r>
              <a:rPr lang="zh-CN" altLang="en-US" dirty="0" smtClean="0"/>
              <a:t>组件，实现</a:t>
            </a:r>
            <a:r>
              <a:rPr lang="en-US" altLang="zh-CN" dirty="0" smtClean="0"/>
              <a:t>Decode</a:t>
            </a:r>
            <a:r>
              <a:rPr lang="zh-CN" altLang="en-US" dirty="0" smtClean="0"/>
              <a:t>功能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 smtClean="0"/>
          </a:p>
          <a:p>
            <a:pPr>
              <a:buNone/>
            </a:pPr>
            <a:r>
              <a:rPr lang="en-US" altLang="zh-CN" dirty="0" smtClean="0"/>
              <a:t>4. OMX</a:t>
            </a:r>
            <a:r>
              <a:rPr lang="zh-CN" altLang="en-US" dirty="0" smtClean="0"/>
              <a:t>组件</a:t>
            </a:r>
            <a:r>
              <a:rPr lang="zh-CN" altLang="en-US" dirty="0" smtClean="0"/>
              <a:t>，在</a:t>
            </a:r>
            <a:r>
              <a:rPr lang="en-US" altLang="zh-CN" dirty="0" smtClean="0"/>
              <a:t>OMX.cpp</a:t>
            </a:r>
            <a:r>
              <a:rPr lang="zh-CN" altLang="en-US" dirty="0" smtClean="0"/>
              <a:t>中使用</a:t>
            </a:r>
            <a:r>
              <a:rPr lang="en-US" altLang="zh-CN" dirty="0" err="1" smtClean="0"/>
              <a:t>allocateNode</a:t>
            </a:r>
            <a:r>
              <a:rPr lang="zh-CN" altLang="en-US" dirty="0" smtClean="0"/>
              <a:t>，会根据不同的</a:t>
            </a:r>
            <a:r>
              <a:rPr lang="en-US" altLang="zh-CN" dirty="0" err="1" smtClean="0"/>
              <a:t>url</a:t>
            </a:r>
            <a:r>
              <a:rPr lang="zh-CN" altLang="en-US" dirty="0" smtClean="0"/>
              <a:t>调用不同的解码库．而ＯＭＸ</a:t>
            </a:r>
            <a:r>
              <a:rPr lang="en-US" altLang="zh-CN" dirty="0" smtClean="0"/>
              <a:t>.</a:t>
            </a:r>
            <a:r>
              <a:rPr lang="en-US" altLang="zh-CN" dirty="0" err="1" smtClean="0"/>
              <a:t>cpp</a:t>
            </a:r>
            <a:r>
              <a:rPr lang="zh-CN" altLang="en-US" dirty="0" smtClean="0"/>
              <a:t>实际上是对</a:t>
            </a:r>
            <a:r>
              <a:rPr lang="en-US" altLang="zh-CN" dirty="0" err="1" smtClean="0"/>
              <a:t>OMXMaster</a:t>
            </a:r>
            <a:r>
              <a:rPr lang="zh-CN" altLang="en-US" dirty="0" smtClean="0"/>
              <a:t>的封装．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代码走读</a:t>
            </a:r>
            <a:endParaRPr lang="zh-CN" altLang="en-US" dirty="0"/>
          </a:p>
        </p:txBody>
      </p:sp>
      <p:pic>
        <p:nvPicPr>
          <p:cNvPr id="4" name="内容占位符 3" descr="5207253_094436301199_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推荐视频分析工具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ChangeAspect="1"/>
          </p:cNvGraphicFramePr>
          <p:nvPr>
            <p:ph idx="1"/>
          </p:nvPr>
        </p:nvGraphicFramePr>
        <p:xfrm>
          <a:off x="3286116" y="2714620"/>
          <a:ext cx="2552807" cy="1000132"/>
        </p:xfrm>
        <a:graphic>
          <a:graphicData uri="http://schemas.openxmlformats.org/presentationml/2006/ole">
            <p:oleObj spid="_x0000_s27650" name="包装程序外壳对象" showAsIcon="1" r:id="rId3" imgW="1313280" imgH="514080" progId="Package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android</a:t>
            </a:r>
            <a:r>
              <a:rPr lang="zh-CN" altLang="en-US" b="1" dirty="0" smtClean="0"/>
              <a:t>多媒体框架演变历史</a:t>
            </a:r>
            <a:br>
              <a:rPr lang="zh-CN" altLang="en-US" b="1" dirty="0" smtClean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69742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Android </a:t>
            </a:r>
            <a:r>
              <a:rPr lang="zh-CN" altLang="en-US" sz="2800" dirty="0" smtClean="0"/>
              <a:t>的多媒体框架从</a:t>
            </a:r>
            <a:r>
              <a:rPr lang="en-US" sz="2800" dirty="0" smtClean="0"/>
              <a:t>android</a:t>
            </a:r>
            <a:r>
              <a:rPr lang="zh-CN" altLang="en-US" sz="2800" dirty="0" smtClean="0"/>
              <a:t>诞生以来，发生了天翻地覆的变化，包括引擎的更改，单独处理流媒体的播放器</a:t>
            </a:r>
            <a:r>
              <a:rPr lang="en-US" sz="2800" dirty="0" err="1" smtClean="0"/>
              <a:t>nuplayer</a:t>
            </a:r>
            <a:r>
              <a:rPr lang="zh-CN" altLang="en-US" sz="2800" dirty="0" smtClean="0"/>
              <a:t>的加入，到最新</a:t>
            </a:r>
            <a:r>
              <a:rPr lang="en-US" sz="2800" dirty="0" smtClean="0"/>
              <a:t>jellybean（android4.1）nuplayer</a:t>
            </a:r>
            <a:r>
              <a:rPr lang="zh-CN" altLang="en-US" sz="2800" dirty="0" smtClean="0"/>
              <a:t>逐步加</a:t>
            </a:r>
            <a:r>
              <a:rPr lang="en-US" sz="2800" dirty="0" err="1" smtClean="0"/>
              <a:t>stagefrightplayer</a:t>
            </a:r>
            <a:r>
              <a:rPr lang="zh-CN" altLang="en-US" sz="2800" dirty="0" smtClean="0"/>
              <a:t>的功能，可能以后</a:t>
            </a:r>
            <a:r>
              <a:rPr lang="en-US" sz="2800" dirty="0" err="1" smtClean="0"/>
              <a:t>stagefight</a:t>
            </a:r>
            <a:r>
              <a:rPr lang="zh-CN" altLang="en-US" sz="2800" dirty="0" smtClean="0"/>
              <a:t>引擎会被</a:t>
            </a:r>
            <a:r>
              <a:rPr lang="en-US" sz="2800" dirty="0" err="1" smtClean="0"/>
              <a:t>nuplayer</a:t>
            </a:r>
            <a:r>
              <a:rPr lang="zh-CN" altLang="en-US" sz="2800" dirty="0" smtClean="0"/>
              <a:t>取代，那都是后话了。但是</a:t>
            </a:r>
            <a:r>
              <a:rPr lang="en-US" sz="2800" dirty="0" err="1" smtClean="0"/>
              <a:t>openomx</a:t>
            </a:r>
            <a:r>
              <a:rPr lang="en-US" sz="2800" dirty="0" smtClean="0"/>
              <a:t>（</a:t>
            </a:r>
            <a:r>
              <a:rPr lang="zh-CN" altLang="en-US" sz="2800" dirty="0" smtClean="0"/>
              <a:t>即引擎连接</a:t>
            </a:r>
            <a:r>
              <a:rPr lang="en-US" sz="2800" dirty="0" smtClean="0"/>
              <a:t>codec</a:t>
            </a:r>
            <a:r>
              <a:rPr lang="zh-CN" altLang="en-US" sz="2800" dirty="0" smtClean="0"/>
              <a:t>的纽带）一直都得到了保持。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一般上层应用要本地播放播放一个媒体文件，需要经过如下过程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endParaRPr lang="en-US" dirty="0" smtClean="0"/>
          </a:p>
          <a:p>
            <a:r>
              <a:rPr lang="en-US" dirty="0" err="1" smtClean="0">
                <a:solidFill>
                  <a:srgbClr val="FF0000"/>
                </a:solidFill>
              </a:rPr>
              <a:t>MediaPlayer</a:t>
            </a:r>
            <a:r>
              <a:rPr lang="en-US" dirty="0" smtClean="0">
                <a:solidFill>
                  <a:srgbClr val="FF0000"/>
                </a:solidFill>
              </a:rPr>
              <a:t> mp = new </a:t>
            </a:r>
            <a:r>
              <a:rPr lang="en-US" dirty="0" err="1" smtClean="0">
                <a:solidFill>
                  <a:srgbClr val="FF0000"/>
                </a:solidFill>
              </a:rPr>
              <a:t>MediaPlayer</a:t>
            </a:r>
            <a:r>
              <a:rPr lang="en-US" dirty="0" smtClean="0">
                <a:solidFill>
                  <a:srgbClr val="FF0000"/>
                </a:solidFill>
              </a:rPr>
              <a:t>();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err="1" smtClean="0">
                <a:solidFill>
                  <a:srgbClr val="FF0000"/>
                </a:solidFill>
              </a:rPr>
              <a:t>mp.setDataSource</a:t>
            </a:r>
            <a:r>
              <a:rPr lang="en-US" dirty="0" smtClean="0">
                <a:solidFill>
                  <a:srgbClr val="FF0000"/>
                </a:solidFill>
              </a:rPr>
              <a:t>(PATH_TO_FILE);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mp.setDisplay</a:t>
            </a:r>
            <a:r>
              <a:rPr lang="en-US" dirty="0" smtClean="0"/>
              <a:t>(</a:t>
            </a:r>
            <a:r>
              <a:rPr lang="en-US" dirty="0" err="1" smtClean="0"/>
              <a:t>mSurfaceHolder</a:t>
            </a:r>
            <a:r>
              <a:rPr lang="en-US" dirty="0" smtClean="0"/>
              <a:t>);</a:t>
            </a:r>
          </a:p>
          <a:p>
            <a:endParaRPr lang="en-US" dirty="0" smtClean="0"/>
          </a:p>
          <a:p>
            <a:r>
              <a:rPr lang="en-US" dirty="0" err="1" smtClean="0"/>
              <a:t>mp.setAudioStreamType</a:t>
            </a:r>
            <a:r>
              <a:rPr lang="en-US" dirty="0" smtClean="0"/>
              <a:t>(</a:t>
            </a:r>
            <a:r>
              <a:rPr lang="en-US" dirty="0" err="1" smtClean="0"/>
              <a:t>AudioManager.STREAM_MUSIC</a:t>
            </a:r>
            <a:r>
              <a:rPr lang="en-US" dirty="0" smtClean="0"/>
              <a:t>);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err="1" smtClean="0">
                <a:solidFill>
                  <a:srgbClr val="FF0000"/>
                </a:solidFill>
              </a:rPr>
              <a:t>mp.prepare</a:t>
            </a:r>
            <a:r>
              <a:rPr lang="en-US" dirty="0" smtClean="0">
                <a:solidFill>
                  <a:srgbClr val="FF0000"/>
                </a:solidFill>
              </a:rPr>
              <a:t>();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err="1" smtClean="0">
                <a:solidFill>
                  <a:srgbClr val="FF0000"/>
                </a:solidFill>
              </a:rPr>
              <a:t>mp.start</a:t>
            </a:r>
            <a:r>
              <a:rPr lang="en-US" dirty="0" smtClean="0">
                <a:solidFill>
                  <a:srgbClr val="FF0000"/>
                </a:solidFill>
              </a:rPr>
              <a:t>();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类调用关系图</a:t>
            </a:r>
            <a:endParaRPr lang="zh-CN" altLang="en-US" dirty="0"/>
          </a:p>
        </p:txBody>
      </p:sp>
      <p:pic>
        <p:nvPicPr>
          <p:cNvPr id="4" name="内容占位符 3" descr="1345646679_2147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8728" y="1571612"/>
            <a:ext cx="5372926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具体到实现类</a:t>
            </a:r>
            <a:endParaRPr lang="zh-CN" altLang="en-US" dirty="0"/>
          </a:p>
        </p:txBody>
      </p:sp>
      <p:pic>
        <p:nvPicPr>
          <p:cNvPr id="4" name="内容占位符 3" descr="1345704065_8196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079" y="1071546"/>
            <a:ext cx="8513921" cy="542928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具体调用流程</a:t>
            </a:r>
            <a:endParaRPr lang="zh-CN" altLang="en-US" dirty="0"/>
          </a:p>
        </p:txBody>
      </p:sp>
      <p:pic>
        <p:nvPicPr>
          <p:cNvPr id="4" name="内容占位符 3" descr="1351574824_9041 (1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81671"/>
            <a:ext cx="8229600" cy="4163020"/>
          </a:xfrm>
        </p:spPr>
      </p:pic>
      <p:sp>
        <p:nvSpPr>
          <p:cNvPr id="6" name="TextBox 5"/>
          <p:cNvSpPr txBox="1"/>
          <p:nvPr/>
        </p:nvSpPr>
        <p:spPr>
          <a:xfrm>
            <a:off x="1000100" y="6143644"/>
            <a:ext cx="76438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hlinkClick r:id="rId3"/>
              </a:rPr>
              <a:t>推荐文章：</a:t>
            </a:r>
            <a:r>
              <a:rPr lang="en-US" b="1" dirty="0" err="1" smtClean="0">
                <a:hlinkClick r:id="rId3"/>
              </a:rPr>
              <a:t>MediaPlayer,MediaPlayerServiceMediaPlayerService</a:t>
            </a:r>
            <a:r>
              <a:rPr lang="en-US" b="1" dirty="0" smtClean="0">
                <a:hlinkClick r:id="rId3"/>
              </a:rPr>
              <a:t>::Client</a:t>
            </a:r>
            <a:r>
              <a:rPr lang="zh-CN" altLang="en-US" b="1" dirty="0" smtClean="0">
                <a:hlinkClick r:id="rId3"/>
              </a:rPr>
              <a:t>的三角关系</a:t>
            </a:r>
            <a:endParaRPr lang="zh-CN" altLang="en-US" b="1" dirty="0" smtClean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流媒体开讲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分类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RTSP</a:t>
            </a:r>
            <a:r>
              <a:rPr lang="zh-CN" altLang="en-US" dirty="0" smtClean="0"/>
              <a:t>　格式流媒体（网络收音机等）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HTTP</a:t>
            </a:r>
            <a:r>
              <a:rPr lang="zh-CN" altLang="en-US" dirty="0" smtClean="0"/>
              <a:t>　格式流媒体（优酷等）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dirty="0" smtClean="0"/>
              <a:t>MMS</a:t>
            </a:r>
            <a:r>
              <a:rPr lang="zh-CN" altLang="en-US" dirty="0" smtClean="0"/>
              <a:t>　格式流媒体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14414" y="6215082"/>
            <a:ext cx="4214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  <a:hlinkClick r:id="rId2"/>
              </a:rPr>
              <a:t>推荐文章：流媒体分析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ＲＴＳＰ和ＨＴＴＰ流媒体优缺点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CN" dirty="0" smtClean="0"/>
          </a:p>
          <a:p>
            <a:r>
              <a:rPr lang="zh-CN" altLang="en-US" dirty="0" smtClean="0"/>
              <a:t>ＲＴＳＰ：不支持缓存，播放网络命令较多</a:t>
            </a:r>
            <a:r>
              <a:rPr lang="en-US" altLang="zh-CN" dirty="0" smtClean="0"/>
              <a:t>,android</a:t>
            </a:r>
            <a:r>
              <a:rPr lang="zh-CN" altLang="en-US" dirty="0" smtClean="0"/>
              <a:t>框架支持并不是很好．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ＨＴＴＰ：支持缓存，速度较快，稳定．</a:t>
            </a:r>
            <a:endParaRPr lang="en-US" altLang="zh-CN" dirty="0" smtClean="0"/>
          </a:p>
          <a:p>
            <a:endParaRPr lang="en-US" altLang="zh-CN" dirty="0" smtClean="0"/>
          </a:p>
          <a:p>
            <a:pPr>
              <a:buNone/>
            </a:pP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71604" y="6215082"/>
            <a:ext cx="5429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推荐文章（从协议角度看优缺点）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ＲＴＳＰ协议分析使用工具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altLang="zh-CN" dirty="0" smtClean="0"/>
              <a:t>1 .</a:t>
            </a:r>
            <a:r>
              <a:rPr lang="en-US" altLang="zh-CN" dirty="0" err="1" smtClean="0"/>
              <a:t>Wireshark</a:t>
            </a:r>
            <a:r>
              <a:rPr lang="en-US" altLang="zh-CN" dirty="0" smtClean="0"/>
              <a:t> </a:t>
            </a:r>
            <a:r>
              <a:rPr lang="zh-CN" altLang="en-US" dirty="0" smtClean="0"/>
              <a:t>　</a:t>
            </a:r>
            <a:endParaRPr lang="en-US" altLang="zh-CN" dirty="0" smtClean="0"/>
          </a:p>
          <a:p>
            <a:pPr>
              <a:buNone/>
            </a:pPr>
            <a:endParaRPr lang="en-US" altLang="zh-CN" dirty="0" smtClean="0"/>
          </a:p>
          <a:p>
            <a:pPr>
              <a:buNone/>
            </a:pPr>
            <a:r>
              <a:rPr lang="en-US" altLang="zh-CN" dirty="0" smtClean="0"/>
              <a:t>2.Tcpdump</a:t>
            </a:r>
            <a:r>
              <a:rPr lang="zh-CN" altLang="en-US" dirty="0" smtClean="0"/>
              <a:t>　</a:t>
            </a:r>
            <a:endParaRPr lang="en-US" altLang="zh-CN" dirty="0" smtClean="0"/>
          </a:p>
          <a:p>
            <a:pPr>
              <a:buNone/>
            </a:pPr>
            <a:endParaRPr lang="en-US" altLang="zh-CN" dirty="0" smtClean="0"/>
          </a:p>
          <a:p>
            <a:pPr>
              <a:buNone/>
            </a:pPr>
            <a:r>
              <a:rPr lang="en-US" altLang="zh-CN" dirty="0" smtClean="0"/>
              <a:t>3.</a:t>
            </a:r>
            <a:r>
              <a:rPr lang="zh-CN" altLang="en-US" dirty="0" smtClean="0"/>
              <a:t>抓包工具</a:t>
            </a:r>
            <a:endParaRPr lang="en-US" altLang="zh-CN" dirty="0" smtClean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3214678" y="4000504"/>
          <a:ext cx="960437" cy="514350"/>
        </p:xfrm>
        <a:graphic>
          <a:graphicData uri="http://schemas.openxmlformats.org/presentationml/2006/ole">
            <p:oleObj spid="_x0000_s2050" name="包装程序外壳对象" showAsIcon="1" r:id="rId3" imgW="961200" imgH="514080" progId="Package">
              <p:embed/>
            </p:oleObj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428992" y="1714488"/>
          <a:ext cx="1779587" cy="514350"/>
        </p:xfrm>
        <a:graphic>
          <a:graphicData uri="http://schemas.openxmlformats.org/presentationml/2006/ole">
            <p:oleObj spid="_x0000_s2051" name="包装程序外壳对象" r:id="rId4" imgW="1779840" imgH="514080" progId="Package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龙腾四海">
  <a:themeElements>
    <a:clrScheme name="龙腾四海">
      <a:dk1>
        <a:sysClr val="windowText" lastClr="000000"/>
      </a:dk1>
      <a:lt1>
        <a:sysClr val="window" lastClr="FFFFFF"/>
      </a:lt1>
      <a:dk2>
        <a:srgbClr val="001B36"/>
      </a:dk2>
      <a:lt2>
        <a:srgbClr val="EDF8FE"/>
      </a:lt2>
      <a:accent1>
        <a:srgbClr val="477AB1"/>
      </a:accent1>
      <a:accent2>
        <a:srgbClr val="51848E"/>
      </a:accent2>
      <a:accent3>
        <a:srgbClr val="7B9B57"/>
      </a:accent3>
      <a:accent4>
        <a:srgbClr val="8B8D8C"/>
      </a:accent4>
      <a:accent5>
        <a:srgbClr val="8B7396"/>
      </a:accent5>
      <a:accent6>
        <a:srgbClr val="E89A53"/>
      </a:accent6>
      <a:hlink>
        <a:srgbClr val="0080FF"/>
      </a:hlink>
      <a:folHlink>
        <a:srgbClr val="FF00FF"/>
      </a:folHlink>
    </a:clrScheme>
    <a:fontScheme name="龙腾四海">
      <a:majorFont>
        <a:latin typeface="Maiandra GD"/>
        <a:ea typeface=""/>
        <a:cs typeface=""/>
        <a:font script="CYRL" typeface="Times New Roman"/>
        <a:font script="GREK" typeface="Times New Roman"/>
        <a:font script="Jpan" typeface="ＭＳ Ｐゴシック"/>
        <a:font script="Hang" typeface="HY중고딕"/>
        <a:font script="Hans" typeface="隶书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HY견명조"/>
        <a:font script="Hans" typeface="华文楷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龙腾四海">
      <a: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100000"/>
                <a:shade val="50000"/>
                <a:hueMod val="100000"/>
                <a:satMod val="250000"/>
              </a:schemeClr>
            </a:gs>
            <a:gs pos="75000">
              <a:schemeClr val="phClr">
                <a:tint val="80000"/>
                <a:shade val="100000"/>
                <a:hueMod val="100000"/>
                <a:satMod val="375000"/>
              </a:schemeClr>
            </a:gs>
            <a:gs pos="100000">
              <a:schemeClr val="phClr">
                <a:tint val="50000"/>
                <a:shade val="100000"/>
                <a:hueMod val="100000"/>
                <a:satMod val="5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100000"/>
                <a:shade val="50000"/>
                <a:hueMod val="100000"/>
                <a:satMod val="100000"/>
              </a:schemeClr>
              <a:schemeClr val="phClr">
                <a:tint val="100000"/>
                <a:shade val="75000"/>
                <a:hueMod val="100000"/>
                <a:satMod val="100000"/>
              </a:schemeClr>
            </a:duotone>
          </a:blip>
          <a:tile tx="0" ty="0" sx="50000" sy="50000" flip="none" algn="ctr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 fov="0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2700" h="12700" prst="relaxedInset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  <a:outerShdw blurRad="44450" dist="50800" dir="3300000" sx="99000" sy="99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contrasting" dir="tl">
              <a:rot lat="0" lon="0" rev="14220000"/>
            </a:lightRig>
          </a:scene3d>
          <a:sp3d prstMaterial="dkEdge">
            <a:bevelT w="63500" h="63500"/>
            <a:bevelB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bg1">
                <a:tint val="100000"/>
                <a:shade val="100000"/>
                <a:hueMod val="100000"/>
                <a:satMod val="150000"/>
              </a:schemeClr>
            </a:gs>
            <a:gs pos="55000">
              <a:schemeClr val="bg1">
                <a:tint val="100000"/>
                <a:shade val="90000"/>
                <a:hueMod val="100000"/>
                <a:satMod val="375000"/>
              </a:schemeClr>
            </a:gs>
            <a:gs pos="100000">
              <a:schemeClr val="phClr">
                <a:tint val="88000"/>
                <a:shade val="100000"/>
                <a:hueMod val="100000"/>
                <a:satMod val="500000"/>
              </a:schemeClr>
            </a:gs>
          </a:gsLst>
          <a:lin ang="5400000" scaled="1"/>
        </a:gradFill>
        <a:blipFill>
          <a:blip xmlns:r="http://schemas.openxmlformats.org/officeDocument/2006/relationships" r:embed="rId2">
            <a:duotone>
              <a:schemeClr val="phClr">
                <a:shade val="30000"/>
                <a:satMod val="555000"/>
              </a:schemeClr>
              <a:schemeClr val="phClr">
                <a:tint val="96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</TotalTime>
  <Words>1100</Words>
  <PresentationFormat>全屏显示(4:3)</PresentationFormat>
  <Paragraphs>119</Paragraphs>
  <Slides>17</Slides>
  <Notes>2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9" baseType="lpstr">
      <vt:lpstr>龙腾四海</vt:lpstr>
      <vt:lpstr>包装程序外壳对象</vt:lpstr>
      <vt:lpstr>幻灯片 1</vt:lpstr>
      <vt:lpstr>android多媒体框架演变历史 </vt:lpstr>
      <vt:lpstr>一般上层应用要本地播放播放一个媒体文件，需要经过如下过程</vt:lpstr>
      <vt:lpstr>类调用关系图</vt:lpstr>
      <vt:lpstr>具体到实现类</vt:lpstr>
      <vt:lpstr>具体调用流程</vt:lpstr>
      <vt:lpstr>流媒体开讲</vt:lpstr>
      <vt:lpstr>ＲＴＳＰ和ＨＴＴＰ流媒体优缺点</vt:lpstr>
      <vt:lpstr>ＲＴＳＰ协议分析使用工具</vt:lpstr>
      <vt:lpstr>幻灯片 10</vt:lpstr>
      <vt:lpstr>接上</vt:lpstr>
      <vt:lpstr>使用ＲＴＳＰ与远端服务器交互具体过程</vt:lpstr>
      <vt:lpstr>NuPlayer关系图</vt:lpstr>
      <vt:lpstr>总结</vt:lpstr>
      <vt:lpstr>幻灯片 15</vt:lpstr>
      <vt:lpstr>代码走读</vt:lpstr>
      <vt:lpstr>推荐视频分析工具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Ａｎｄｒｏｉｄ</dc:title>
  <dc:creator>仝小路</dc:creator>
  <cp:lastModifiedBy>xl</cp:lastModifiedBy>
  <cp:revision>21</cp:revision>
  <dcterms:created xsi:type="dcterms:W3CDTF">2013-07-02T09:41:33Z</dcterms:created>
  <dcterms:modified xsi:type="dcterms:W3CDTF">2013-07-03T03:36:52Z</dcterms:modified>
</cp:coreProperties>
</file>

<file path=docProps/thumbnail.jpeg>
</file>